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3" r:id="rId6"/>
    <p:sldId id="260" r:id="rId7"/>
    <p:sldId id="262"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02"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C7CD0E8-5A4A-46E3-87E8-6E9F021D5451}" type="datetimeFigureOut">
              <a:rPr lang="en-AU" smtClean="0"/>
              <a:t>21/01/2015</a:t>
            </a:fld>
            <a:endParaRPr lang="en-AU"/>
          </a:p>
        </p:txBody>
      </p:sp>
      <p:sp>
        <p:nvSpPr>
          <p:cNvPr id="17" name="Footer Placeholder 16"/>
          <p:cNvSpPr>
            <a:spLocks noGrp="1"/>
          </p:cNvSpPr>
          <p:nvPr>
            <p:ph type="ftr" sz="quarter" idx="11"/>
          </p:nvPr>
        </p:nvSpPr>
        <p:spPr>
          <a:xfrm>
            <a:off x="2085393" y="236540"/>
            <a:ext cx="5867400" cy="365125"/>
          </a:xfrm>
        </p:spPr>
        <p:txBody>
          <a:bodyPr/>
          <a:lstStyle>
            <a:lvl1pPr algn="r">
              <a:defRPr>
                <a:solidFill>
                  <a:schemeClr val="tx2"/>
                </a:solidFill>
              </a:defRPr>
            </a:lvl1pPr>
          </a:lstStyle>
          <a:p>
            <a:endParaRPr lang="en-AU"/>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DA32EBD-3638-4ADB-BEF2-3BED39BC364B}"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7CD0E8-5A4A-46E3-87E8-6E9F021D5451}" type="datetimeFigureOut">
              <a:rPr lang="en-AU" smtClean="0"/>
              <a:t>21/01/2015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32EBD-3638-4ADB-BEF2-3BED39BC364B}"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1"/>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4"/>
            <a:ext cx="2209800" cy="365125"/>
          </a:xfrm>
        </p:spPr>
        <p:txBody>
          <a:bodyPr/>
          <a:lstStyle/>
          <a:p>
            <a:fld id="{5C7CD0E8-5A4A-46E3-87E8-6E9F021D5451}" type="datetimeFigureOut">
              <a:rPr lang="en-AU" smtClean="0"/>
              <a:t>21/01/2015</a:t>
            </a:fld>
            <a:endParaRPr lang="en-AU"/>
          </a:p>
        </p:txBody>
      </p:sp>
      <p:sp>
        <p:nvSpPr>
          <p:cNvPr id="5" name="Footer Placeholder 4"/>
          <p:cNvSpPr>
            <a:spLocks noGrp="1"/>
          </p:cNvSpPr>
          <p:nvPr>
            <p:ph type="ftr" sz="quarter" idx="11"/>
          </p:nvPr>
        </p:nvSpPr>
        <p:spPr>
          <a:xfrm>
            <a:off x="457201" y="6248209"/>
            <a:ext cx="5573483" cy="365125"/>
          </a:xfrm>
        </p:spPr>
        <p:txBody>
          <a:bodyPr/>
          <a:lstStyle/>
          <a:p>
            <a:endParaRPr lang="en-AU"/>
          </a:p>
        </p:txBody>
      </p:sp>
      <p:sp>
        <p:nvSpPr>
          <p:cNvPr id="7" name="Rectangle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9" y="144464"/>
            <a:ext cx="533400" cy="244476"/>
          </a:xfrm>
        </p:spPr>
        <p:txBody>
          <a:bodyPr/>
          <a:lstStyle/>
          <a:p>
            <a:fld id="{7DA32EBD-3638-4ADB-BEF2-3BED39BC364B}"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C7CD0E8-5A4A-46E3-87E8-6E9F021D5451}" type="datetimeFigureOut">
              <a:rPr lang="en-AU" smtClean="0"/>
              <a:t>21/01/2015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DA32EBD-3638-4ADB-BEF2-3BED39BC364B}" type="slidenum">
              <a:rPr lang="en-AU" smtClean="0"/>
              <a:t>‹#›</a:t>
            </a:fld>
            <a:endParaRPr lang="en-AU"/>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2" y="2743202"/>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C7CD0E8-5A4A-46E3-87E8-6E9F021D5451}" type="datetimeFigureOut">
              <a:rPr lang="en-AU" smtClean="0"/>
              <a:t>21/01/2015</a:t>
            </a:fld>
            <a:endParaRPr lang="en-AU"/>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DA32EBD-3638-4ADB-BEF2-3BED39BC364B}" type="slidenum">
              <a:rPr lang="en-AU" smtClean="0"/>
              <a:t>‹#›</a:t>
            </a:fld>
            <a:endParaRPr lang="en-AU"/>
          </a:p>
        </p:txBody>
      </p:sp>
      <p:sp>
        <p:nvSpPr>
          <p:cNvPr id="14" name="Footer Placeholder 13"/>
          <p:cNvSpPr>
            <a:spLocks noGrp="1"/>
          </p:cNvSpPr>
          <p:nvPr>
            <p:ph type="ftr" sz="quarter" idx="12"/>
          </p:nvPr>
        </p:nvSpPr>
        <p:spPr/>
        <p:txBody>
          <a:bodyPr/>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C7CD0E8-5A4A-46E3-87E8-6E9F021D5451}" type="datetimeFigureOut">
              <a:rPr lang="en-AU" smtClean="0"/>
              <a:t>21/01/2015</a:t>
            </a:fld>
            <a:endParaRPr lang="en-AU"/>
          </a:p>
        </p:txBody>
      </p:sp>
      <p:sp>
        <p:nvSpPr>
          <p:cNvPr id="10" name="Slide Number Placeholder 9"/>
          <p:cNvSpPr>
            <a:spLocks noGrp="1"/>
          </p:cNvSpPr>
          <p:nvPr>
            <p:ph type="sldNum" sz="quarter" idx="16"/>
          </p:nvPr>
        </p:nvSpPr>
        <p:spPr/>
        <p:txBody>
          <a:bodyPr rtlCol="0"/>
          <a:lstStyle/>
          <a:p>
            <a:fld id="{7DA32EBD-3638-4ADB-BEF2-3BED39BC364B}" type="slidenum">
              <a:rPr lang="en-AU" smtClean="0"/>
              <a:t>‹#›</a:t>
            </a:fld>
            <a:endParaRPr lang="en-AU"/>
          </a:p>
        </p:txBody>
      </p:sp>
      <p:sp>
        <p:nvSpPr>
          <p:cNvPr id="12" name="Footer Placeholder 11"/>
          <p:cNvSpPr>
            <a:spLocks noGrp="1"/>
          </p:cNvSpPr>
          <p:nvPr>
            <p:ph type="ftr" sz="quarter" idx="17"/>
          </p:nvPr>
        </p:nvSpPr>
        <p:spPr/>
        <p:txBody>
          <a:bodyPr rtlCol="0"/>
          <a:lstStyle/>
          <a:p>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C7CD0E8-5A4A-46E3-87E8-6E9F021D5451}" type="datetimeFigureOut">
              <a:rPr lang="en-AU" smtClean="0"/>
              <a:t>21/01/2015</a:t>
            </a:fld>
            <a:endParaRPr lang="en-AU"/>
          </a:p>
        </p:txBody>
      </p:sp>
      <p:sp>
        <p:nvSpPr>
          <p:cNvPr id="12" name="Slide Number Placeholder 11"/>
          <p:cNvSpPr>
            <a:spLocks noGrp="1"/>
          </p:cNvSpPr>
          <p:nvPr>
            <p:ph type="sldNum" sz="quarter" idx="16"/>
          </p:nvPr>
        </p:nvSpPr>
        <p:spPr/>
        <p:txBody>
          <a:bodyPr rtlCol="0"/>
          <a:lstStyle/>
          <a:p>
            <a:fld id="{7DA32EBD-3638-4ADB-BEF2-3BED39BC364B}" type="slidenum">
              <a:rPr lang="en-AU" smtClean="0"/>
              <a:t>‹#›</a:t>
            </a:fld>
            <a:endParaRPr lang="en-AU"/>
          </a:p>
        </p:txBody>
      </p:sp>
      <p:sp>
        <p:nvSpPr>
          <p:cNvPr id="14" name="Footer Placeholder 13"/>
          <p:cNvSpPr>
            <a:spLocks noGrp="1"/>
          </p:cNvSpPr>
          <p:nvPr>
            <p:ph type="ftr" sz="quarter" idx="17"/>
          </p:nvPr>
        </p:nvSpPr>
        <p:spPr/>
        <p:txBody>
          <a:bodyPr rtlCol="0"/>
          <a:lstStyle/>
          <a:p>
            <a:endParaRPr lang="en-AU"/>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7CD0E8-5A4A-46E3-87E8-6E9F021D5451}" type="datetimeFigureOut">
              <a:rPr lang="en-AU" smtClean="0"/>
              <a:t>21/01/2015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DA32EBD-3638-4ADB-BEF2-3BED39BC364B}"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CD0E8-5A4A-46E3-87E8-6E9F021D5451}" type="datetimeFigureOut">
              <a:rPr lang="en-AU" smtClean="0"/>
              <a:t>21/01/2015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DA32EBD-3638-4ADB-BEF2-3BED39BC364B}"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C7CD0E8-5A4A-46E3-87E8-6E9F021D5451}" type="datetimeFigureOut">
              <a:rPr lang="en-AU" smtClean="0"/>
              <a:t>21/01/2015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DA32EBD-3638-4ADB-BEF2-3BED39BC364B}" type="slidenum">
              <a:rPr lang="en-AU" smtClean="0"/>
              <a:t>‹#›</a:t>
            </a:fld>
            <a:endParaRPr lang="en-AU"/>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2"/>
            <a:ext cx="2667000" cy="365125"/>
          </a:xfrm>
        </p:spPr>
        <p:txBody>
          <a:bodyPr rtlCol="0"/>
          <a:lstStyle/>
          <a:p>
            <a:fld id="{5C7CD0E8-5A4A-46E3-87E8-6E9F021D5451}" type="datetimeFigureOut">
              <a:rPr lang="en-AU" smtClean="0"/>
              <a:t>21/01/2015</a:t>
            </a:fld>
            <a:endParaRPr lang="en-AU"/>
          </a:p>
        </p:txBody>
      </p:sp>
      <p:sp>
        <p:nvSpPr>
          <p:cNvPr id="13" name="Slide Number Placeholder 12"/>
          <p:cNvSpPr>
            <a:spLocks noGrp="1"/>
          </p:cNvSpPr>
          <p:nvPr>
            <p:ph type="sldNum" sz="quarter" idx="11"/>
          </p:nvPr>
        </p:nvSpPr>
        <p:spPr>
          <a:xfrm>
            <a:off x="0" y="4667251"/>
            <a:ext cx="1447800" cy="663578"/>
          </a:xfrm>
        </p:spPr>
        <p:txBody>
          <a:bodyPr rtlCol="0"/>
          <a:lstStyle>
            <a:lvl1pPr>
              <a:defRPr sz="2800"/>
            </a:lvl1pPr>
          </a:lstStyle>
          <a:p>
            <a:fld id="{7DA32EBD-3638-4ADB-BEF2-3BED39BC364B}" type="slidenum">
              <a:rPr lang="en-AU" smtClean="0"/>
              <a:t>‹#›</a:t>
            </a:fld>
            <a:endParaRPr lang="en-AU"/>
          </a:p>
        </p:txBody>
      </p:sp>
      <p:sp>
        <p:nvSpPr>
          <p:cNvPr id="14" name="Footer Placeholder 13"/>
          <p:cNvSpPr>
            <a:spLocks noGrp="1"/>
          </p:cNvSpPr>
          <p:nvPr>
            <p:ph type="ftr" sz="quarter" idx="12"/>
          </p:nvPr>
        </p:nvSpPr>
        <p:spPr>
          <a:xfrm>
            <a:off x="1600200" y="6248208"/>
            <a:ext cx="4572000" cy="365125"/>
          </a:xfrm>
        </p:spPr>
        <p:txBody>
          <a:bodyPr rtlCol="0"/>
          <a:lstStyle/>
          <a:p>
            <a:endParaRPr lang="en-AU"/>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C7CD0E8-5A4A-46E3-87E8-6E9F021D5451}" type="datetimeFigureOut">
              <a:rPr lang="en-AU" smtClean="0"/>
              <a:t>21/01/2015</a:t>
            </a:fld>
            <a:endParaRPr lang="en-AU"/>
          </a:p>
        </p:txBody>
      </p:sp>
      <p:sp>
        <p:nvSpPr>
          <p:cNvPr id="3" name="Footer Placeholder 2"/>
          <p:cNvSpPr>
            <a:spLocks noGrp="1"/>
          </p:cNvSpPr>
          <p:nvPr>
            <p:ph type="ftr" sz="quarter" idx="3"/>
          </p:nvPr>
        </p:nvSpPr>
        <p:spPr>
          <a:xfrm>
            <a:off x="609601" y="624820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AU"/>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DA32EBD-3638-4ADB-BEF2-3BED39BC364B}"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05064"/>
            <a:ext cx="9149679" cy="1828800"/>
          </a:xfrm>
        </p:spPr>
        <p:txBody>
          <a:bodyPr>
            <a:noAutofit/>
          </a:bodyPr>
          <a:lstStyle/>
          <a:p>
            <a:r>
              <a:rPr lang="en-AU" sz="16600" dirty="0" smtClean="0"/>
              <a:t>ceramics</a:t>
            </a:r>
            <a:endParaRPr lang="en-AU" sz="16600" dirty="0"/>
          </a:p>
        </p:txBody>
      </p:sp>
      <p:sp>
        <p:nvSpPr>
          <p:cNvPr id="3" name="Subtitle 2"/>
          <p:cNvSpPr>
            <a:spLocks noGrp="1"/>
          </p:cNvSpPr>
          <p:nvPr>
            <p:ph type="subTitle" idx="1"/>
          </p:nvPr>
        </p:nvSpPr>
        <p:spPr/>
        <p:txBody>
          <a:bodyPr/>
          <a:lstStyle/>
          <a:p>
            <a:r>
              <a:rPr lang="en-AU" dirty="0" smtClean="0"/>
              <a:t>Year </a:t>
            </a:r>
            <a:r>
              <a:rPr lang="en-AU" dirty="0" smtClean="0"/>
              <a:t>9 Visual Arts</a:t>
            </a:r>
            <a:endParaRPr lang="en-AU" dirty="0"/>
          </a:p>
        </p:txBody>
      </p:sp>
    </p:spTree>
    <p:extLst>
      <p:ext uri="{BB962C8B-B14F-4D97-AF65-F5344CB8AC3E}">
        <p14:creationId xmlns:p14="http://schemas.microsoft.com/office/powerpoint/2010/main" val="88427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 of Terms</a:t>
            </a:r>
            <a:endParaRPr lang="en-AU"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21982530"/>
              </p:ext>
            </p:extLst>
          </p:nvPr>
        </p:nvGraphicFramePr>
        <p:xfrm>
          <a:off x="323530" y="1628801"/>
          <a:ext cx="8712970" cy="6652260"/>
        </p:xfrm>
        <a:graphic>
          <a:graphicData uri="http://schemas.openxmlformats.org/drawingml/2006/table">
            <a:tbl>
              <a:tblPr firstRow="1" firstCol="1" lastRow="1" lastCol="1" bandRow="1" bandCol="1">
                <a:tableStyleId>{5C22544A-7EE6-4342-B048-85BDC9FD1C3A}</a:tableStyleId>
              </a:tblPr>
              <a:tblGrid>
                <a:gridCol w="2331459"/>
                <a:gridCol w="6381511"/>
              </a:tblGrid>
              <a:tr h="617220">
                <a:tc>
                  <a:txBody>
                    <a:bodyPr/>
                    <a:lstStyle/>
                    <a:p>
                      <a:pPr algn="ctr">
                        <a:spcAft>
                          <a:spcPts val="0"/>
                        </a:spcAft>
                      </a:pPr>
                      <a:r>
                        <a:rPr lang="en-US" sz="2000" dirty="0">
                          <a:effectLst/>
                        </a:rPr>
                        <a:t>Glossary term</a:t>
                      </a:r>
                      <a:endParaRPr lang="en-AU" sz="2000" dirty="0">
                        <a:effectLst/>
                        <a:latin typeface="Times New Roman"/>
                        <a:ea typeface="Times New Roman"/>
                      </a:endParaRPr>
                    </a:p>
                  </a:txBody>
                  <a:tcPr marL="59179" marR="59179" marT="0" marB="0"/>
                </a:tc>
                <a:tc>
                  <a:txBody>
                    <a:bodyPr/>
                    <a:lstStyle/>
                    <a:p>
                      <a:pPr algn="ctr">
                        <a:spcAft>
                          <a:spcPts val="0"/>
                        </a:spcAft>
                      </a:pPr>
                      <a:r>
                        <a:rPr lang="en-US" sz="2000">
                          <a:effectLst/>
                        </a:rPr>
                        <a:t>Definition/Description</a:t>
                      </a:r>
                      <a:endParaRPr lang="en-AU" sz="2000">
                        <a:effectLst/>
                        <a:latin typeface="Times New Roman"/>
                        <a:ea typeface="Times New Roman"/>
                      </a:endParaRPr>
                    </a:p>
                  </a:txBody>
                  <a:tcPr marL="59179" marR="59179" marT="0" marB="0"/>
                </a:tc>
              </a:tr>
              <a:tr h="1097280">
                <a:tc>
                  <a:txBody>
                    <a:bodyPr/>
                    <a:lstStyle/>
                    <a:p>
                      <a:pPr>
                        <a:spcAft>
                          <a:spcPts val="0"/>
                        </a:spcAft>
                      </a:pPr>
                      <a:r>
                        <a:rPr lang="en-US" sz="1800" dirty="0" err="1">
                          <a:effectLst/>
                        </a:rPr>
                        <a:t>Handbuilding</a:t>
                      </a:r>
                      <a:endParaRPr lang="en-AU" sz="2000" dirty="0">
                        <a:effectLst/>
                        <a:latin typeface="Times New Roman"/>
                        <a:ea typeface="Times New Roman"/>
                      </a:endParaRPr>
                    </a:p>
                  </a:txBody>
                  <a:tcPr marL="59179" marR="59179" marT="0" marB="0"/>
                </a:tc>
                <a:tc>
                  <a:txBody>
                    <a:bodyPr/>
                    <a:lstStyle/>
                    <a:p>
                      <a:pPr>
                        <a:spcAft>
                          <a:spcPts val="0"/>
                        </a:spcAft>
                      </a:pPr>
                      <a:r>
                        <a:rPr lang="en-US" sz="1800">
                          <a:effectLst/>
                        </a:rPr>
                        <a:t>This term refers to the one of several techniques of building pots using the only the hands and simple tools rather than the potter’s wheel.</a:t>
                      </a:r>
                      <a:endParaRPr lang="en-AU" sz="2000">
                        <a:effectLst/>
                        <a:latin typeface="Times New Roman"/>
                        <a:ea typeface="Times New Roman"/>
                      </a:endParaRPr>
                    </a:p>
                  </a:txBody>
                  <a:tcPr marL="59179" marR="59179" marT="0" marB="0"/>
                </a:tc>
              </a:tr>
              <a:tr h="1097280">
                <a:tc>
                  <a:txBody>
                    <a:bodyPr/>
                    <a:lstStyle/>
                    <a:p>
                      <a:pPr>
                        <a:spcAft>
                          <a:spcPts val="0"/>
                        </a:spcAft>
                      </a:pPr>
                      <a:r>
                        <a:rPr lang="en-US" sz="1800" dirty="0">
                          <a:effectLst/>
                        </a:rPr>
                        <a:t>Coil</a:t>
                      </a:r>
                      <a:endParaRPr lang="en-AU" sz="2000" dirty="0">
                        <a:effectLst/>
                        <a:latin typeface="Times New Roman"/>
                        <a:ea typeface="Times New Roman"/>
                      </a:endParaRPr>
                    </a:p>
                  </a:txBody>
                  <a:tcPr marL="59179" marR="59179" marT="0" marB="0"/>
                </a:tc>
                <a:tc>
                  <a:txBody>
                    <a:bodyPr/>
                    <a:lstStyle/>
                    <a:p>
                      <a:pPr>
                        <a:spcAft>
                          <a:spcPts val="0"/>
                        </a:spcAft>
                      </a:pPr>
                      <a:r>
                        <a:rPr lang="en-US" sz="1800">
                          <a:effectLst/>
                        </a:rPr>
                        <a:t>This is the technique of building ceramic forms by rolling out coils, or ropes, of clay and joining them together with the fingers or a tool.</a:t>
                      </a:r>
                      <a:endParaRPr lang="en-AU" sz="2000">
                        <a:effectLst/>
                        <a:latin typeface="Times New Roman"/>
                        <a:ea typeface="Times New Roman"/>
                      </a:endParaRPr>
                    </a:p>
                  </a:txBody>
                  <a:tcPr marL="59179" marR="59179" marT="0" marB="0"/>
                </a:tc>
              </a:tr>
              <a:tr h="822960">
                <a:tc>
                  <a:txBody>
                    <a:bodyPr/>
                    <a:lstStyle/>
                    <a:p>
                      <a:pPr>
                        <a:spcAft>
                          <a:spcPts val="0"/>
                        </a:spcAft>
                      </a:pPr>
                      <a:r>
                        <a:rPr lang="en-US" sz="1800" dirty="0">
                          <a:effectLst/>
                        </a:rPr>
                        <a:t>Molding</a:t>
                      </a:r>
                      <a:endParaRPr lang="en-AU" sz="2000" dirty="0">
                        <a:effectLst/>
                        <a:latin typeface="Times New Roman"/>
                        <a:ea typeface="Times New Roman"/>
                      </a:endParaRPr>
                    </a:p>
                  </a:txBody>
                  <a:tcPr marL="59179" marR="59179" marT="0" marB="0"/>
                </a:tc>
                <a:tc>
                  <a:txBody>
                    <a:bodyPr/>
                    <a:lstStyle/>
                    <a:p>
                      <a:pPr>
                        <a:spcAft>
                          <a:spcPts val="0"/>
                        </a:spcAft>
                      </a:pPr>
                      <a:r>
                        <a:rPr lang="en-US" sz="1800" dirty="0">
                          <a:effectLst/>
                        </a:rPr>
                        <a:t>In this technique, clay is pressed into molds in order to create various shapes or forms.</a:t>
                      </a:r>
                      <a:endParaRPr lang="en-AU" sz="2000" dirty="0">
                        <a:effectLst/>
                        <a:latin typeface="Times New Roman"/>
                        <a:ea typeface="Times New Roman"/>
                      </a:endParaRPr>
                    </a:p>
                  </a:txBody>
                  <a:tcPr marL="59179" marR="59179" marT="0" marB="0"/>
                </a:tc>
              </a:tr>
              <a:tr h="548640">
                <a:tc>
                  <a:txBody>
                    <a:bodyPr/>
                    <a:lstStyle/>
                    <a:p>
                      <a:pPr>
                        <a:spcAft>
                          <a:spcPts val="0"/>
                        </a:spcAft>
                      </a:pPr>
                      <a:r>
                        <a:rPr lang="en-US" sz="1800">
                          <a:effectLst/>
                        </a:rPr>
                        <a:t>Slip</a:t>
                      </a:r>
                      <a:endParaRPr lang="en-AU" sz="2000">
                        <a:effectLst/>
                        <a:latin typeface="Times New Roman"/>
                        <a:ea typeface="Times New Roman"/>
                      </a:endParaRPr>
                    </a:p>
                  </a:txBody>
                  <a:tcPr marL="59179" marR="59179" marT="0" marB="0"/>
                </a:tc>
                <a:tc>
                  <a:txBody>
                    <a:bodyPr/>
                    <a:lstStyle/>
                    <a:p>
                      <a:pPr>
                        <a:spcAft>
                          <a:spcPts val="0"/>
                        </a:spcAft>
                      </a:pPr>
                      <a:r>
                        <a:rPr lang="en-US" sz="1800" dirty="0">
                          <a:effectLst/>
                        </a:rPr>
                        <a:t>Slip is liquid clay, with the consistency of cream</a:t>
                      </a:r>
                      <a:endParaRPr lang="en-AU" sz="2000" dirty="0">
                        <a:effectLst/>
                        <a:latin typeface="Times New Roman"/>
                        <a:ea typeface="Times New Roman"/>
                      </a:endParaRPr>
                    </a:p>
                  </a:txBody>
                  <a:tcPr marL="59179" marR="59179" marT="0" marB="0"/>
                </a:tc>
              </a:tr>
              <a:tr h="1097280">
                <a:tc>
                  <a:txBody>
                    <a:bodyPr/>
                    <a:lstStyle/>
                    <a:p>
                      <a:pPr>
                        <a:spcAft>
                          <a:spcPts val="0"/>
                        </a:spcAft>
                      </a:pPr>
                      <a:r>
                        <a:rPr lang="en-US" sz="1800">
                          <a:effectLst/>
                        </a:rPr>
                        <a:t>Firing</a:t>
                      </a:r>
                      <a:endParaRPr lang="en-AU" sz="2000">
                        <a:effectLst/>
                        <a:latin typeface="Times New Roman"/>
                        <a:ea typeface="Times New Roman"/>
                      </a:endParaRPr>
                    </a:p>
                  </a:txBody>
                  <a:tcPr marL="59179" marR="59179" marT="0" marB="0"/>
                </a:tc>
                <a:tc>
                  <a:txBody>
                    <a:bodyPr/>
                    <a:lstStyle/>
                    <a:p>
                      <a:pPr>
                        <a:spcAft>
                          <a:spcPts val="0"/>
                        </a:spcAft>
                      </a:pPr>
                      <a:r>
                        <a:rPr lang="en-US" sz="1800" dirty="0">
                          <a:effectLst/>
                        </a:rPr>
                        <a:t>This is the process of heating the pottery to a specific temperature in order to bring about a particular change in the clay or the surface.</a:t>
                      </a:r>
                      <a:endParaRPr lang="en-AU" sz="2000" dirty="0">
                        <a:effectLst/>
                        <a:latin typeface="Times New Roman"/>
                        <a:ea typeface="Times New Roman"/>
                      </a:endParaRPr>
                    </a:p>
                  </a:txBody>
                  <a:tcPr marL="59179" marR="59179" marT="0" marB="0"/>
                </a:tc>
              </a:tr>
              <a:tr h="822960">
                <a:tc>
                  <a:txBody>
                    <a:bodyPr/>
                    <a:lstStyle/>
                    <a:p>
                      <a:pPr>
                        <a:spcAft>
                          <a:spcPts val="0"/>
                        </a:spcAft>
                      </a:pPr>
                      <a:r>
                        <a:rPr lang="en-US" sz="1800">
                          <a:effectLst/>
                        </a:rPr>
                        <a:t>Bisque</a:t>
                      </a:r>
                      <a:endParaRPr lang="en-AU" sz="2000">
                        <a:effectLst/>
                        <a:latin typeface="Times New Roman"/>
                        <a:ea typeface="Times New Roman"/>
                      </a:endParaRPr>
                    </a:p>
                  </a:txBody>
                  <a:tcPr marL="59179" marR="59179" marT="0" marB="0"/>
                </a:tc>
                <a:tc>
                  <a:txBody>
                    <a:bodyPr/>
                    <a:lstStyle/>
                    <a:p>
                      <a:pPr>
                        <a:spcAft>
                          <a:spcPts val="0"/>
                        </a:spcAft>
                      </a:pPr>
                      <a:r>
                        <a:rPr lang="en-US" sz="1800" dirty="0">
                          <a:effectLst/>
                        </a:rPr>
                        <a:t>The term bisque refers to ceramic ware that has been fired once without glaze.</a:t>
                      </a:r>
                      <a:endParaRPr lang="en-AU" sz="2000" dirty="0">
                        <a:effectLst/>
                        <a:latin typeface="Times New Roman"/>
                        <a:ea typeface="Times New Roman"/>
                      </a:endParaRPr>
                    </a:p>
                  </a:txBody>
                  <a:tcPr marL="59179" marR="59179" marT="0" marB="0"/>
                </a:tc>
              </a:tr>
              <a:tr h="548640">
                <a:tc>
                  <a:txBody>
                    <a:bodyPr/>
                    <a:lstStyle/>
                    <a:p>
                      <a:pPr>
                        <a:spcAft>
                          <a:spcPts val="0"/>
                        </a:spcAft>
                      </a:pPr>
                      <a:r>
                        <a:rPr lang="en-US" sz="1800">
                          <a:effectLst/>
                        </a:rPr>
                        <a:t>Greenware</a:t>
                      </a:r>
                      <a:endParaRPr lang="en-AU" sz="2000">
                        <a:effectLst/>
                        <a:latin typeface="Times New Roman"/>
                        <a:ea typeface="Times New Roman"/>
                      </a:endParaRPr>
                    </a:p>
                  </a:txBody>
                  <a:tcPr marL="59179" marR="59179" marT="0" marB="0"/>
                </a:tc>
                <a:tc>
                  <a:txBody>
                    <a:bodyPr/>
                    <a:lstStyle/>
                    <a:p>
                      <a:pPr>
                        <a:spcAft>
                          <a:spcPts val="0"/>
                        </a:spcAft>
                      </a:pPr>
                      <a:r>
                        <a:rPr lang="en-US" sz="1800" dirty="0">
                          <a:effectLst/>
                        </a:rPr>
                        <a:t>This refers to ceramic ware that has not been fired.</a:t>
                      </a:r>
                      <a:endParaRPr lang="en-AU" sz="2000" dirty="0">
                        <a:effectLst/>
                        <a:latin typeface="Times New Roman"/>
                        <a:ea typeface="Times New Roman"/>
                      </a:endParaRPr>
                    </a:p>
                  </a:txBody>
                  <a:tcPr marL="59179" marR="59179" marT="0" marB="0"/>
                </a:tc>
              </a:tr>
            </a:tbl>
          </a:graphicData>
        </a:graphic>
      </p:graphicFrame>
    </p:spTree>
    <p:extLst>
      <p:ext uri="{BB962C8B-B14F-4D97-AF65-F5344CB8AC3E}">
        <p14:creationId xmlns:p14="http://schemas.microsoft.com/office/powerpoint/2010/main" val="31580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Questions:</a:t>
            </a:r>
            <a:endParaRPr lang="en-AU" dirty="0"/>
          </a:p>
        </p:txBody>
      </p:sp>
      <p:sp>
        <p:nvSpPr>
          <p:cNvPr id="3" name="Content Placeholder 2"/>
          <p:cNvSpPr>
            <a:spLocks noGrp="1"/>
          </p:cNvSpPr>
          <p:nvPr>
            <p:ph sz="quarter" idx="1"/>
          </p:nvPr>
        </p:nvSpPr>
        <p:spPr/>
        <p:txBody>
          <a:bodyPr/>
          <a:lstStyle/>
          <a:p>
            <a:r>
              <a:rPr lang="en-AU" dirty="0"/>
              <a:t>Where does clay come from?</a:t>
            </a:r>
          </a:p>
          <a:p>
            <a:r>
              <a:rPr lang="en-AU" dirty="0"/>
              <a:t>How was it </a:t>
            </a:r>
            <a:r>
              <a:rPr lang="en-AU" dirty="0" smtClean="0"/>
              <a:t>collected?</a:t>
            </a:r>
          </a:p>
          <a:p>
            <a:r>
              <a:rPr lang="en-AU" dirty="0" smtClean="0"/>
              <a:t>How was it used </a:t>
            </a:r>
            <a:r>
              <a:rPr lang="en-AU" dirty="0"/>
              <a:t>traditionally in different cultures</a:t>
            </a:r>
            <a:r>
              <a:rPr lang="en-AU" dirty="0" smtClean="0"/>
              <a:t>?</a:t>
            </a:r>
          </a:p>
          <a:p>
            <a:r>
              <a:rPr lang="en-AU" dirty="0" smtClean="0"/>
              <a:t>Include examples(images)</a:t>
            </a:r>
          </a:p>
          <a:p>
            <a:r>
              <a:rPr lang="en-AU" dirty="0" smtClean="0"/>
              <a:t>What were the </a:t>
            </a:r>
            <a:r>
              <a:rPr lang="en-US"/>
              <a:t>roles of potters and sculptors, past and </a:t>
            </a:r>
            <a:r>
              <a:rPr lang="en-US" smtClean="0"/>
              <a:t>present?</a:t>
            </a:r>
            <a:endParaRPr lang="en-AU" dirty="0"/>
          </a:p>
          <a:p>
            <a:endParaRPr lang="en-AU" dirty="0"/>
          </a:p>
        </p:txBody>
      </p:sp>
    </p:spTree>
    <p:extLst>
      <p:ext uri="{BB962C8B-B14F-4D97-AF65-F5344CB8AC3E}">
        <p14:creationId xmlns:p14="http://schemas.microsoft.com/office/powerpoint/2010/main" val="4050090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Techniques of Ceramics:</a:t>
            </a:r>
            <a:endParaRPr lang="en-AU" dirty="0"/>
          </a:p>
        </p:txBody>
      </p:sp>
      <p:sp>
        <p:nvSpPr>
          <p:cNvPr id="3" name="Content Placeholder 2"/>
          <p:cNvSpPr>
            <a:spLocks noGrp="1"/>
          </p:cNvSpPr>
          <p:nvPr>
            <p:ph sz="quarter" idx="1"/>
          </p:nvPr>
        </p:nvSpPr>
        <p:spPr/>
        <p:txBody>
          <a:bodyPr/>
          <a:lstStyle/>
          <a:p>
            <a:r>
              <a:rPr lang="en-US" dirty="0" smtClean="0"/>
              <a:t>Hand building </a:t>
            </a:r>
            <a:r>
              <a:rPr lang="en-US" dirty="0"/>
              <a:t>techniques such </a:t>
            </a:r>
            <a:r>
              <a:rPr lang="en-US" dirty="0" smtClean="0"/>
              <a:t>as:</a:t>
            </a:r>
          </a:p>
          <a:p>
            <a:r>
              <a:rPr lang="en-US" dirty="0" smtClean="0"/>
              <a:t> </a:t>
            </a:r>
            <a:r>
              <a:rPr lang="en-US" dirty="0"/>
              <a:t>coil </a:t>
            </a:r>
            <a:r>
              <a:rPr lang="en-US" dirty="0" smtClean="0"/>
              <a:t>construction</a:t>
            </a:r>
          </a:p>
          <a:p>
            <a:r>
              <a:rPr lang="en-US" dirty="0" smtClean="0"/>
              <a:t>slab construction</a:t>
            </a:r>
          </a:p>
          <a:p>
            <a:r>
              <a:rPr lang="en-US" dirty="0" smtClean="0"/>
              <a:t>drape </a:t>
            </a:r>
            <a:r>
              <a:rPr lang="en-US" dirty="0" err="1"/>
              <a:t>moulds</a:t>
            </a:r>
            <a:r>
              <a:rPr lang="en-US" dirty="0"/>
              <a:t> </a:t>
            </a:r>
          </a:p>
          <a:p>
            <a:r>
              <a:rPr lang="en-US" dirty="0" smtClean="0"/>
              <a:t>press </a:t>
            </a:r>
            <a:r>
              <a:rPr lang="en-US" dirty="0" err="1" smtClean="0"/>
              <a:t>moulds</a:t>
            </a:r>
            <a:endParaRPr lang="en-AU" dirty="0"/>
          </a:p>
        </p:txBody>
      </p:sp>
    </p:spTree>
    <p:extLst>
      <p:ext uri="{BB962C8B-B14F-4D97-AF65-F5344CB8AC3E}">
        <p14:creationId xmlns:p14="http://schemas.microsoft.com/office/powerpoint/2010/main" val="262600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a:solidFill>
            <a:srgbClr val="FFFF00"/>
          </a:solidFill>
        </p:spPr>
        <p:txBody>
          <a:bodyPr>
            <a:normAutofit fontScale="90000"/>
          </a:bodyPr>
          <a:lstStyle/>
          <a:p>
            <a:r>
              <a:rPr lang="en-AU" b="1" dirty="0"/>
              <a:t>Ten Golden Rules for Ceramics</a:t>
            </a:r>
            <a:r>
              <a:rPr lang="en-AU" dirty="0"/>
              <a:t/>
            </a:r>
            <a:br>
              <a:rPr lang="en-AU" dirty="0"/>
            </a:br>
            <a:endParaRPr lang="en-AU" dirty="0"/>
          </a:p>
        </p:txBody>
      </p:sp>
      <p:sp>
        <p:nvSpPr>
          <p:cNvPr id="3" name="Content Placeholder 2"/>
          <p:cNvSpPr>
            <a:spLocks noGrp="1"/>
          </p:cNvSpPr>
          <p:nvPr>
            <p:ph sz="quarter" idx="1"/>
          </p:nvPr>
        </p:nvSpPr>
        <p:spPr>
          <a:xfrm>
            <a:off x="0" y="908720"/>
            <a:ext cx="9144000" cy="5949280"/>
          </a:xfrm>
          <a:solidFill>
            <a:srgbClr val="FFFF00"/>
          </a:solidFill>
        </p:spPr>
        <p:txBody>
          <a:bodyPr>
            <a:noAutofit/>
          </a:bodyPr>
          <a:lstStyle/>
          <a:p>
            <a:pPr lvl="0" fontAlgn="base">
              <a:buFont typeface="+mj-lt"/>
              <a:buAutoNum type="arabicPeriod"/>
            </a:pPr>
            <a:r>
              <a:rPr lang="en-AU" sz="2000" dirty="0" smtClean="0"/>
              <a:t>Clay </a:t>
            </a:r>
            <a:r>
              <a:rPr lang="en-AU" sz="2000" dirty="0"/>
              <a:t>must be thoroughly covered up with a plastic bag to keep it from drying out.  This applies to works in progress and moist clay</a:t>
            </a:r>
            <a:r>
              <a:rPr lang="en-AU" sz="2000" dirty="0" smtClean="0"/>
              <a:t>.</a:t>
            </a:r>
            <a:endParaRPr lang="en-AU" sz="2000" dirty="0"/>
          </a:p>
          <a:p>
            <a:pPr lvl="0" fontAlgn="base">
              <a:buFont typeface="+mj-lt"/>
              <a:buAutoNum type="arabicPeriod"/>
            </a:pPr>
            <a:r>
              <a:rPr lang="en-AU" sz="2000" dirty="0"/>
              <a:t>Clay dust can be harmful if you are exposed to it for long periods of time, so keep your area clean, clay scraps off the floor and clean with water and a sponge</a:t>
            </a:r>
            <a:r>
              <a:rPr lang="en-AU" sz="2000" dirty="0" smtClean="0"/>
              <a:t>.</a:t>
            </a:r>
            <a:endParaRPr lang="en-AU" sz="2000" dirty="0"/>
          </a:p>
          <a:p>
            <a:pPr lvl="0" fontAlgn="base">
              <a:buFont typeface="+mj-lt"/>
              <a:buAutoNum type="arabicPeriod"/>
            </a:pPr>
            <a:r>
              <a:rPr lang="en-AU" sz="2000" dirty="0"/>
              <a:t>Clay can be no thicker than your thumb</a:t>
            </a:r>
            <a:r>
              <a:rPr lang="en-AU" sz="2000" dirty="0" smtClean="0"/>
              <a:t>.</a:t>
            </a:r>
            <a:endParaRPr lang="en-AU" sz="2000" dirty="0"/>
          </a:p>
          <a:p>
            <a:pPr lvl="0" fontAlgn="base">
              <a:buFont typeface="+mj-lt"/>
              <a:buAutoNum type="arabicPeriod"/>
            </a:pPr>
            <a:r>
              <a:rPr lang="en-AU" sz="2000" dirty="0"/>
              <a:t>In order for clay to stick together it MUST be scored and slipped together while the clay is moist or leather hard</a:t>
            </a:r>
            <a:r>
              <a:rPr lang="en-AU" sz="2000" dirty="0" smtClean="0"/>
              <a:t>.</a:t>
            </a:r>
            <a:endParaRPr lang="en-AU" sz="2000" dirty="0"/>
          </a:p>
          <a:p>
            <a:pPr lvl="0" fontAlgn="base">
              <a:buFont typeface="+mj-lt"/>
              <a:buAutoNum type="arabicPeriod"/>
            </a:pPr>
            <a:r>
              <a:rPr lang="en-AU" sz="2000" dirty="0"/>
              <a:t>Wedge clay to remove air bubbles, achieve uniform consistency, and to line up the particles of clay</a:t>
            </a:r>
            <a:r>
              <a:rPr lang="en-AU" sz="2000" dirty="0" smtClean="0"/>
              <a:t>.</a:t>
            </a:r>
            <a:endParaRPr lang="en-AU" sz="2000" dirty="0"/>
          </a:p>
          <a:p>
            <a:pPr lvl="0" fontAlgn="base">
              <a:buFont typeface="+mj-lt"/>
              <a:buAutoNum type="arabicPeriod"/>
            </a:pPr>
            <a:r>
              <a:rPr lang="en-AU" sz="2000" dirty="0"/>
              <a:t>Trapped air can cause clay to explode.  So hollow out sculptural forms and put needle holes from the bottom so air can escape</a:t>
            </a:r>
            <a:r>
              <a:rPr lang="en-AU" sz="2000" dirty="0" smtClean="0"/>
              <a:t>.</a:t>
            </a:r>
            <a:endParaRPr lang="en-AU" sz="2000" dirty="0"/>
          </a:p>
          <a:p>
            <a:pPr lvl="0" fontAlgn="base">
              <a:buFont typeface="+mj-lt"/>
              <a:buAutoNum type="arabicPeriod"/>
            </a:pPr>
            <a:r>
              <a:rPr lang="en-AU" sz="2000" dirty="0"/>
              <a:t>Don't glaze the bottom of a piece. </a:t>
            </a:r>
          </a:p>
          <a:p>
            <a:pPr lvl="0" fontAlgn="base">
              <a:buFont typeface="+mj-lt"/>
              <a:buAutoNum type="arabicPeriod"/>
            </a:pPr>
            <a:r>
              <a:rPr lang="en-AU" sz="2000" dirty="0"/>
              <a:t>Always wash the piece before glazing</a:t>
            </a:r>
            <a:r>
              <a:rPr lang="en-AU" sz="2000" dirty="0" smtClean="0"/>
              <a:t>.</a:t>
            </a:r>
            <a:endParaRPr lang="en-AU" sz="2000" dirty="0"/>
          </a:p>
          <a:p>
            <a:pPr lvl="0" fontAlgn="base">
              <a:buFont typeface="+mj-lt"/>
              <a:buAutoNum type="arabicPeriod"/>
            </a:pPr>
            <a:r>
              <a:rPr lang="en-AU" sz="2000" dirty="0"/>
              <a:t>Always handle your project with two hands at all times.  In other words BE CAREFUL it’s your hard work. Never lift pots by the rim</a:t>
            </a:r>
            <a:r>
              <a:rPr lang="en-AU" sz="2000" dirty="0" smtClean="0"/>
              <a:t>.</a:t>
            </a:r>
            <a:endParaRPr lang="en-AU" sz="2000" dirty="0"/>
          </a:p>
          <a:p>
            <a:pPr lvl="0" fontAlgn="base">
              <a:buFont typeface="+mj-lt"/>
              <a:buAutoNum type="arabicPeriod"/>
            </a:pPr>
            <a:r>
              <a:rPr lang="en-AU" sz="2000" dirty="0"/>
              <a:t>NEVER HANDLE ANOTHER PERSONS WORK EVEN IF IT LOOKS COOL</a:t>
            </a:r>
          </a:p>
        </p:txBody>
      </p:sp>
    </p:spTree>
    <p:extLst>
      <p:ext uri="{BB962C8B-B14F-4D97-AF65-F5344CB8AC3E}">
        <p14:creationId xmlns:p14="http://schemas.microsoft.com/office/powerpoint/2010/main" val="97252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ASSESSMENT</a:t>
            </a:r>
            <a:r>
              <a:rPr lang="en-AU" dirty="0"/>
              <a:t>: </a:t>
            </a:r>
          </a:p>
        </p:txBody>
      </p:sp>
      <p:sp>
        <p:nvSpPr>
          <p:cNvPr id="3" name="Content Placeholder 2"/>
          <p:cNvSpPr>
            <a:spLocks noGrp="1"/>
          </p:cNvSpPr>
          <p:nvPr>
            <p:ph sz="quarter" idx="1"/>
          </p:nvPr>
        </p:nvSpPr>
        <p:spPr/>
        <p:txBody>
          <a:bodyPr>
            <a:normAutofit fontScale="92500" lnSpcReduction="10000"/>
          </a:bodyPr>
          <a:lstStyle/>
          <a:p>
            <a:r>
              <a:rPr lang="en-AU" dirty="0" smtClean="0"/>
              <a:t>Design and create a </a:t>
            </a:r>
            <a:r>
              <a:rPr lang="en-AU" u="sng" dirty="0"/>
              <a:t>functional artwork </a:t>
            </a:r>
            <a:r>
              <a:rPr lang="en-AU" dirty="0"/>
              <a:t>based on one of </a:t>
            </a:r>
            <a:r>
              <a:rPr lang="en-AU" dirty="0" smtClean="0"/>
              <a:t>your </a:t>
            </a:r>
            <a:r>
              <a:rPr lang="en-AU" dirty="0"/>
              <a:t>learned skills which will be extended to incorporate a </a:t>
            </a:r>
            <a:r>
              <a:rPr lang="en-AU" u="sng" dirty="0" smtClean="0"/>
              <a:t>highly decorative </a:t>
            </a:r>
            <a:r>
              <a:rPr lang="en-AU" dirty="0"/>
              <a:t>element. </a:t>
            </a:r>
            <a:endParaRPr lang="en-AU" dirty="0" smtClean="0"/>
          </a:p>
          <a:p>
            <a:pPr marL="0" indent="0">
              <a:buNone/>
            </a:pPr>
            <a:endParaRPr lang="en-AU" dirty="0" smtClean="0"/>
          </a:p>
          <a:p>
            <a:r>
              <a:rPr lang="en-AU" dirty="0" smtClean="0"/>
              <a:t>Carved </a:t>
            </a:r>
            <a:r>
              <a:rPr lang="en-AU" dirty="0"/>
              <a:t>out slab constructed pot</a:t>
            </a:r>
          </a:p>
          <a:p>
            <a:r>
              <a:rPr lang="en-AU" dirty="0" smtClean="0"/>
              <a:t>Slab </a:t>
            </a:r>
            <a:r>
              <a:rPr lang="en-AU" dirty="0"/>
              <a:t>constructed box with decorative lid or corners</a:t>
            </a:r>
          </a:p>
          <a:p>
            <a:r>
              <a:rPr lang="en-AU" dirty="0" smtClean="0"/>
              <a:t>Creature </a:t>
            </a:r>
            <a:r>
              <a:rPr lang="en-AU" dirty="0"/>
              <a:t>pots/planters</a:t>
            </a:r>
          </a:p>
          <a:p>
            <a:r>
              <a:rPr lang="en-AU" dirty="0" smtClean="0"/>
              <a:t>Egyptian </a:t>
            </a:r>
            <a:r>
              <a:rPr lang="en-AU" dirty="0"/>
              <a:t>style objects such as </a:t>
            </a:r>
            <a:r>
              <a:rPr lang="en-AU" dirty="0" err="1"/>
              <a:t>canopic</a:t>
            </a:r>
            <a:r>
              <a:rPr lang="en-AU" dirty="0"/>
              <a:t> jars</a:t>
            </a:r>
          </a:p>
          <a:p>
            <a:r>
              <a:rPr lang="en-AU" dirty="0" smtClean="0"/>
              <a:t>Animal </a:t>
            </a:r>
            <a:r>
              <a:rPr lang="en-AU" dirty="0"/>
              <a:t>or decorative bookends</a:t>
            </a:r>
          </a:p>
          <a:p>
            <a:r>
              <a:rPr lang="en-AU" dirty="0" smtClean="0"/>
              <a:t>Decorative </a:t>
            </a:r>
            <a:r>
              <a:rPr lang="en-AU" dirty="0"/>
              <a:t>moulded pots</a:t>
            </a:r>
          </a:p>
          <a:p>
            <a:endParaRPr lang="en-AU" dirty="0"/>
          </a:p>
        </p:txBody>
      </p:sp>
    </p:spTree>
    <p:extLst>
      <p:ext uri="{BB962C8B-B14F-4D97-AF65-F5344CB8AC3E}">
        <p14:creationId xmlns:p14="http://schemas.microsoft.com/office/powerpoint/2010/main" val="1985286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Contemporary Ceramic artists</a:t>
            </a:r>
            <a:endParaRPr lang="en-AU" dirty="0"/>
          </a:p>
        </p:txBody>
      </p:sp>
      <p:sp>
        <p:nvSpPr>
          <p:cNvPr id="3" name="Content Placeholder 2"/>
          <p:cNvSpPr>
            <a:spLocks noGrp="1"/>
          </p:cNvSpPr>
          <p:nvPr>
            <p:ph sz="quarter" idx="1"/>
          </p:nvPr>
        </p:nvSpPr>
        <p:spPr/>
        <p:txBody>
          <a:bodyPr/>
          <a:lstStyle/>
          <a:p>
            <a:pPr>
              <a:buFont typeface="Wingdings" panose="05000000000000000000" pitchFamily="2" charset="2"/>
              <a:buChar char="§"/>
            </a:pPr>
            <a:r>
              <a:rPr lang="en-US" dirty="0" err="1"/>
              <a:t>Brigiat</a:t>
            </a:r>
            <a:r>
              <a:rPr lang="en-US" dirty="0"/>
              <a:t> </a:t>
            </a:r>
            <a:r>
              <a:rPr lang="en-US" dirty="0" smtClean="0"/>
              <a:t>Maltese</a:t>
            </a:r>
          </a:p>
          <a:p>
            <a:pPr>
              <a:buFont typeface="Wingdings" panose="05000000000000000000" pitchFamily="2" charset="2"/>
              <a:buChar char="§"/>
            </a:pPr>
            <a:r>
              <a:rPr lang="en-US" dirty="0" err="1" smtClean="0"/>
              <a:t>Merran</a:t>
            </a:r>
            <a:r>
              <a:rPr lang="en-US" dirty="0" smtClean="0"/>
              <a:t> </a:t>
            </a:r>
            <a:r>
              <a:rPr lang="en-US" dirty="0" err="1" smtClean="0"/>
              <a:t>Esson</a:t>
            </a:r>
            <a:endParaRPr lang="en-US" dirty="0"/>
          </a:p>
          <a:p>
            <a:pPr>
              <a:buFont typeface="Wingdings" panose="05000000000000000000" pitchFamily="2" charset="2"/>
              <a:buChar char="§"/>
            </a:pPr>
            <a:r>
              <a:rPr lang="en-US" dirty="0" smtClean="0"/>
              <a:t>Irene </a:t>
            </a:r>
            <a:r>
              <a:rPr lang="en-US" dirty="0" err="1"/>
              <a:t>Mbitjana</a:t>
            </a:r>
            <a:r>
              <a:rPr lang="en-US" dirty="0"/>
              <a:t> </a:t>
            </a:r>
            <a:r>
              <a:rPr lang="en-US" dirty="0" err="1" smtClean="0"/>
              <a:t>Entata</a:t>
            </a:r>
            <a:endParaRPr lang="en-US" dirty="0"/>
          </a:p>
          <a:p>
            <a:pPr>
              <a:buFont typeface="Wingdings" panose="05000000000000000000" pitchFamily="2" charset="2"/>
              <a:buChar char="§"/>
            </a:pPr>
            <a:r>
              <a:rPr lang="en-US" dirty="0" smtClean="0"/>
              <a:t>Victor </a:t>
            </a:r>
            <a:r>
              <a:rPr lang="en-US" dirty="0" err="1" smtClean="0"/>
              <a:t>Spinski</a:t>
            </a:r>
            <a:endParaRPr lang="en-US" dirty="0"/>
          </a:p>
          <a:p>
            <a:pPr>
              <a:buFont typeface="Wingdings" panose="05000000000000000000" pitchFamily="2" charset="2"/>
              <a:buChar char="§"/>
            </a:pPr>
            <a:r>
              <a:rPr lang="en-US" dirty="0" smtClean="0"/>
              <a:t>Carol </a:t>
            </a:r>
            <a:r>
              <a:rPr lang="en-US" dirty="0"/>
              <a:t>Long </a:t>
            </a:r>
            <a:endParaRPr lang="en-US" dirty="0" smtClean="0"/>
          </a:p>
          <a:p>
            <a:pPr>
              <a:buFont typeface="Wingdings" panose="05000000000000000000" pitchFamily="2" charset="2"/>
              <a:buChar char="§"/>
            </a:pPr>
            <a:r>
              <a:rPr lang="en-US" dirty="0" smtClean="0"/>
              <a:t>Margaret </a:t>
            </a:r>
            <a:r>
              <a:rPr lang="en-US" dirty="0"/>
              <a:t>Dodd.</a:t>
            </a:r>
            <a:endParaRPr lang="en-AU" dirty="0"/>
          </a:p>
        </p:txBody>
      </p:sp>
    </p:spTree>
    <p:extLst>
      <p:ext uri="{BB962C8B-B14F-4D97-AF65-F5344CB8AC3E}">
        <p14:creationId xmlns:p14="http://schemas.microsoft.com/office/powerpoint/2010/main" val="3348009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task</a:t>
            </a:r>
            <a:endParaRPr lang="en-AU" dirty="0"/>
          </a:p>
        </p:txBody>
      </p:sp>
      <p:sp>
        <p:nvSpPr>
          <p:cNvPr id="3" name="Content Placeholder 2"/>
          <p:cNvSpPr>
            <a:spLocks noGrp="1"/>
          </p:cNvSpPr>
          <p:nvPr>
            <p:ph sz="quarter" idx="1"/>
          </p:nvPr>
        </p:nvSpPr>
        <p:spPr/>
        <p:txBody>
          <a:bodyPr/>
          <a:lstStyle/>
          <a:p>
            <a:r>
              <a:rPr lang="en-AU" dirty="0"/>
              <a:t>Students to design and research a PPT on one of the </a:t>
            </a:r>
            <a:r>
              <a:rPr lang="en-AU" dirty="0" smtClean="0"/>
              <a:t>contemporary artists</a:t>
            </a:r>
            <a:r>
              <a:rPr lang="en-AU" dirty="0"/>
              <a:t>, using textbooks, and internet to research the </a:t>
            </a:r>
            <a:r>
              <a:rPr lang="en-AU" dirty="0" smtClean="0"/>
              <a:t>artist.</a:t>
            </a:r>
            <a:endParaRPr lang="en-AU" dirty="0"/>
          </a:p>
          <a:p>
            <a:pPr lvl="0">
              <a:buFont typeface="Wingdings" panose="05000000000000000000" pitchFamily="2" charset="2"/>
              <a:buChar char="Ø"/>
            </a:pPr>
            <a:r>
              <a:rPr lang="en-AU" dirty="0" smtClean="0"/>
              <a:t>Artists </a:t>
            </a:r>
            <a:r>
              <a:rPr lang="en-AU" dirty="0"/>
              <a:t>Background</a:t>
            </a:r>
          </a:p>
          <a:p>
            <a:pPr lvl="0">
              <a:buFont typeface="Wingdings" panose="05000000000000000000" pitchFamily="2" charset="2"/>
              <a:buChar char="Ø"/>
            </a:pPr>
            <a:r>
              <a:rPr lang="en-AU" dirty="0"/>
              <a:t>Artists influences, nature, family, other contemporaries</a:t>
            </a:r>
          </a:p>
          <a:p>
            <a:pPr lvl="0">
              <a:buFont typeface="Wingdings" panose="05000000000000000000" pitchFamily="2" charset="2"/>
              <a:buChar char="Ø"/>
            </a:pPr>
            <a:r>
              <a:rPr lang="en-AU" dirty="0"/>
              <a:t>What Pottery/ceramics technique did they use?</a:t>
            </a:r>
          </a:p>
          <a:p>
            <a:pPr>
              <a:buFont typeface="Wingdings" panose="05000000000000000000" pitchFamily="2" charset="2"/>
              <a:buChar char="Ø"/>
            </a:pPr>
            <a:r>
              <a:rPr lang="en-US" dirty="0"/>
              <a:t>Examples of the </a:t>
            </a:r>
            <a:r>
              <a:rPr lang="en-US" dirty="0" smtClean="0"/>
              <a:t>artist’s </a:t>
            </a:r>
            <a:r>
              <a:rPr lang="en-US" dirty="0"/>
              <a:t>work</a:t>
            </a:r>
            <a:endParaRPr lang="en-AU" dirty="0"/>
          </a:p>
        </p:txBody>
      </p:sp>
    </p:spTree>
    <p:extLst>
      <p:ext uri="{BB962C8B-B14F-4D97-AF65-F5344CB8AC3E}">
        <p14:creationId xmlns:p14="http://schemas.microsoft.com/office/powerpoint/2010/main" val="6492599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TotalTime>
  <Words>355</Words>
  <Application>Microsoft Office PowerPoint</Application>
  <PresentationFormat>On-screen Show (4:3)</PresentationFormat>
  <Paragraphs>64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ceramics</vt:lpstr>
      <vt:lpstr>Glossary of Terms</vt:lpstr>
      <vt:lpstr>Research Questions:</vt:lpstr>
      <vt:lpstr>Techniques of Ceramics:</vt:lpstr>
      <vt:lpstr>Ten Golden Rules for Ceramics </vt:lpstr>
      <vt:lpstr>ASSESSMENT: </vt:lpstr>
      <vt:lpstr>Contemporary Ceramic artists</vt:lpstr>
      <vt:lpstr>Research task</vt:lpstr>
    </vt:vector>
  </TitlesOfParts>
  <Company>Marian Catholic College-Griffith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ceramics</dc:title>
  <dc:creator>Lucia Dickie</dc:creator>
  <cp:lastModifiedBy>Lucia Dickie</cp:lastModifiedBy>
  <cp:revision>4</cp:revision>
  <dcterms:created xsi:type="dcterms:W3CDTF">2015-01-21T02:17:03Z</dcterms:created>
  <dcterms:modified xsi:type="dcterms:W3CDTF">2015-01-21T03:31:38Z</dcterms:modified>
</cp:coreProperties>
</file>